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72" r:id="rId4"/>
    <p:sldId id="256" r:id="rId5"/>
    <p:sldId id="257" r:id="rId6"/>
    <p:sldId id="258" r:id="rId7"/>
    <p:sldId id="260" r:id="rId8"/>
    <p:sldId id="261" r:id="rId9"/>
    <p:sldId id="263" r:id="rId10"/>
    <p:sldId id="264" r:id="rId11"/>
    <p:sldId id="265" r:id="rId12"/>
    <p:sldId id="267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FF"/>
    <a:srgbClr val="FFCCFF"/>
    <a:srgbClr val="FFFF66"/>
    <a:srgbClr val="00FFFF"/>
    <a:srgbClr val="3399FF"/>
    <a:srgbClr val="99CCFF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84" autoAdjust="0"/>
    <p:restoredTop sz="90929"/>
  </p:normalViewPr>
  <p:slideViewPr>
    <p:cSldViewPr>
      <p:cViewPr varScale="1">
        <p:scale>
          <a:sx n="38" d="100"/>
          <a:sy n="38" d="100"/>
        </p:scale>
        <p:origin x="-1308" y="-108"/>
      </p:cViewPr>
      <p:guideLst>
        <p:guide orient="horz" pos="218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/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/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9B7744-6678-4FA0-BBCF-54E1D10CE38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8E3E-5780-4131-B636-A87D04C4035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EA9A-1361-492F-955A-BF3A9495D0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6530-6375-460A-B48C-1BCEC61446C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C010-BF79-4E09-A8EA-E0659AB013F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6F28-AEC1-41D0-8639-26BCC689BC7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599B-6C82-4A61-9F41-0C9942CAA3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7EE5-D27F-482A-8082-93909636F5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DE1B-EA2B-4B56-9133-8F83C8D1A0E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8FC6-BB9A-48AC-B668-C55D9DD4277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947E-1AEB-4548-9F19-DB9A54ED076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/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/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/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/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BC449ECC-6069-47E7-87BE-C13362FCE617}" type="slidenum">
              <a:rPr lang="en-US"/>
            </a:fld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" y="838200"/>
            <a:ext cx="9210788" cy="5143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2" y="1005626"/>
            <a:ext cx="870659" cy="870659"/>
          </a:xfrm>
        </p:spPr>
      </p:pic>
      <p:sp>
        <p:nvSpPr>
          <p:cNvPr id="8" name="Title 1"/>
          <p:cNvSpPr txBox="1"/>
          <p:nvPr/>
        </p:nvSpPr>
        <p:spPr>
          <a:xfrm>
            <a:off x="1490870" y="1079482"/>
            <a:ext cx="76391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endParaRPr lang="en-US" sz="2625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42316" y="2079762"/>
            <a:ext cx="3936206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1586865"/>
            <a:ext cx="77724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* Chuyện 1: Nếu Thái hậu hỏi ng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ời hầu hạ giỏi thì thần xin cử Vũ Tán Đ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ờng, còn hỏi ng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ời tài ba giúp n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ớc, thần xin cử Trần Trung tá.</a:t>
            </a:r>
            <a:endParaRPr lang="en-US" b="1" i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3035300"/>
            <a:ext cx="7162800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* Chuyện 2: Nh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ng An-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rây-ca không nghĩ nh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 vậy. Cả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êm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ó, em ngồi nức nở d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ới gốc cây táo do tay ông vun trồng. Mãi sau này, khi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ã lớn, em vẫn luôn tự dằn vặt: “ Giá mình mua thuốc về kịp thì ông còn sống thêm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ợc ít n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ă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m nữa”.</a:t>
            </a:r>
            <a:endParaRPr lang="en-US" b="1" i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257800" y="1981200"/>
            <a:ext cx="3429000" cy="457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 b="1">
                <a:solidFill>
                  <a:srgbClr val="333300"/>
                </a:solidFill>
                <a:latin typeface="Arial" panose="020B0604020202020204" pitchFamily="34" charset="0"/>
              </a:rPr>
              <a:t>KẾT BÀI KHÔNG MỞ RỘNG</a:t>
            </a:r>
            <a:endParaRPr lang="en-US" sz="1800" b="1" i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257800" y="4800600"/>
            <a:ext cx="3429000" cy="457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 b="1">
                <a:solidFill>
                  <a:srgbClr val="333300"/>
                </a:solidFill>
                <a:latin typeface="Arial" panose="020B0604020202020204" pitchFamily="34" charset="0"/>
              </a:rPr>
              <a:t>KẾT BÀI KHÔNG MỞ RỘNG</a:t>
            </a:r>
            <a:endParaRPr lang="en-US" sz="1800" b="1" i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 autoUpdateAnimBg="0"/>
      <p:bldP spid="14339" grpId="0" autoUpdateAnimBg="0"/>
      <p:bldP spid="14348" grpId="0" animBg="1" autoUpdateAnimBg="0" rev="1"/>
      <p:bldP spid="14350" grpId="0" animBg="1" autoUpdateAnimBg="0" rev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008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C309B1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latin typeface="Arial" panose="020B0604020202020204"/>
              </a:rPr>
              <a:t>LUYỆN TẬP</a:t>
            </a:r>
            <a:endParaRPr lang="en-US" sz="3600" b="1" smtClean="0">
              <a:solidFill>
                <a:srgbClr val="FFFF00"/>
              </a:solidFill>
              <a:latin typeface="Arial" panose="020B0604020202020204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2455863"/>
            <a:ext cx="8001000" cy="30845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Arial" panose="020B0604020202020204" pitchFamily="34" charset="0"/>
              </a:rPr>
              <a:t>VIẾT KẾT BÀI CỦA CHUYỆN</a:t>
            </a:r>
            <a:endParaRPr lang="en-US" sz="2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  <a:latin typeface="Arial" panose="020B0604020202020204" pitchFamily="34" charset="0"/>
              </a:rPr>
              <a:t>MỘT NG</a:t>
            </a:r>
            <a:r>
              <a:rPr lang="vi-VN" sz="2800" b="1">
                <a:solidFill>
                  <a:schemeClr val="bg2"/>
                </a:solidFill>
                <a:latin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bg2"/>
                </a:solidFill>
                <a:latin typeface="Arial" panose="020B0604020202020204" pitchFamily="34" charset="0"/>
              </a:rPr>
              <a:t>ỜI CHÍNH TRỰC </a:t>
            </a:r>
            <a:endParaRPr lang="en-US" sz="2800" b="1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Arial" panose="020B0604020202020204" pitchFamily="34" charset="0"/>
              </a:rPr>
              <a:t>HOẶC</a:t>
            </a:r>
            <a:r>
              <a:rPr lang="en-US" sz="2800" b="1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endParaRPr lang="en-US" sz="2800" b="1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  <a:latin typeface="Arial" panose="020B0604020202020204" pitchFamily="34" charset="0"/>
              </a:rPr>
              <a:t>NỖI DẰN VẶT CỦA AN-ĐRÂY-CA</a:t>
            </a:r>
            <a:endParaRPr lang="en-US" sz="2800" b="1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Arial" panose="020B0604020202020204" pitchFamily="34" charset="0"/>
              </a:rPr>
              <a:t>THEO CÁCH KẾT BÀI MỞ RỘNG.</a:t>
            </a:r>
            <a:endParaRPr lang="en-US" sz="2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810000" y="1600200"/>
            <a:ext cx="1447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Arial" panose="020B0604020202020204" pitchFamily="34" charset="0"/>
              </a:rPr>
              <a:t>BÀI 3:</a:t>
            </a:r>
            <a:endParaRPr lang="en-US" sz="2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362200" y="2895600"/>
            <a:ext cx="2286000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057400" y="5486400"/>
            <a:ext cx="5257800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  <p:bldP spid="16391" grpId="0" animBg="1"/>
      <p:bldP spid="163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8" name="Title 1"/>
          <p:cNvSpPr txBox="1"/>
          <p:nvPr/>
        </p:nvSpPr>
        <p:spPr>
          <a:xfrm>
            <a:off x="1182373" y="2804617"/>
            <a:ext cx="7116801" cy="25848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3914" y="1217148"/>
            <a:ext cx="6548350" cy="9911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8" y="2918432"/>
            <a:ext cx="2876318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" y="2974285"/>
            <a:ext cx="2960310" cy="21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966567"/>
            <a:ext cx="2633846" cy="18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4950912"/>
            <a:ext cx="2389584" cy="460375"/>
            <a:chOff x="1624013" y="5029200"/>
            <a:chExt cx="3578965" cy="613833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1058" y="4931862"/>
            <a:ext cx="1706165" cy="460375"/>
            <a:chOff x="1624013" y="5029200"/>
            <a:chExt cx="2555384" cy="613833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1642" y="4950912"/>
            <a:ext cx="2466974" cy="460375"/>
            <a:chOff x="1624013" y="5029200"/>
            <a:chExt cx="3694874" cy="613833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2" y="1005626"/>
            <a:ext cx="870659" cy="8706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7" name="Title 1"/>
          <p:cNvSpPr txBox="1"/>
          <p:nvPr/>
        </p:nvSpPr>
        <p:spPr>
          <a:xfrm>
            <a:off x="1220829" y="2561239"/>
            <a:ext cx="6702341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4354106"/>
            <a:ext cx="91440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262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85800" y="1079482"/>
            <a:ext cx="8124092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</a:t>
            </a:r>
            <a: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 QUẬN 3</a:t>
            </a:r>
            <a:b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9742" y="2061098"/>
            <a:ext cx="3936206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/>
          <p:nvPr/>
        </p:nvSpPr>
        <p:spPr>
          <a:xfrm>
            <a:off x="2152357" y="3748092"/>
            <a:ext cx="5296487" cy="4493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05376" cy="1112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52939" y="1079482"/>
            <a:ext cx="7374835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33559" y="2393531"/>
            <a:ext cx="9144000" cy="13644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TẬP LÀM VĂN</a:t>
            </a:r>
            <a:endParaRPr lang="en-US" sz="4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447800" y="3733800"/>
            <a:ext cx="6787515" cy="8356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</a:t>
            </a:r>
            <a:endParaRPr lang="en-US" sz="3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31578" y="2066263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400929" y="4771847"/>
            <a:ext cx="6510131" cy="8357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năm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3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31094" cy="11129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9600" y="381000"/>
            <a:ext cx="7924800" cy="5715000"/>
          </a:xfrm>
          <a:prstGeom prst="horizontalScroll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bg2"/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057400"/>
            <a:ext cx="6324600" cy="838200"/>
          </a:xfrm>
          <a:solidFill>
            <a:srgbClr val="CCFFFF"/>
          </a:solidFill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CC66FF"/>
                </a:solidFill>
                <a:latin typeface="Arial" panose="020B0604020202020204"/>
              </a:rPr>
              <a:t>TẬP LÀM VĂN</a:t>
            </a:r>
            <a:endParaRPr lang="en-US" sz="3600" b="1" smtClean="0">
              <a:solidFill>
                <a:srgbClr val="CC66FF"/>
              </a:solidFill>
              <a:latin typeface="Arial" panose="020B0604020202020204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7400" y="3124200"/>
            <a:ext cx="60198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Arial" panose="020B0604020202020204" pitchFamily="34" charset="0"/>
              </a:rPr>
              <a:t>KẾT BÀI TRONG BÀI VĂN KỂ CHUYỆN</a:t>
            </a:r>
            <a:endParaRPr lang="en-US" sz="36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 autoUpdateAnimBg="0"/>
      <p:bldP spid="2050" grpId="0" animBg="1" autoUpdateAnimBg="0"/>
      <p:bldP spid="205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66"/>
                </a:solidFill>
                <a:latin typeface="Arial" panose="020B0604020202020204"/>
              </a:rPr>
              <a:t>KẾT BÀI TRONG CHUYỆN: </a:t>
            </a:r>
            <a:endParaRPr lang="en-US" sz="3600" b="1" smtClean="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410450" cy="762000"/>
          </a:xfrm>
          <a:noFill/>
        </p:spPr>
        <p:txBody>
          <a:bodyPr/>
          <a:lstStyle/>
          <a:p>
            <a:pPr lvl="1" eaLnBrk="1" hangingPunct="1">
              <a:buClrTx/>
              <a:buFontTx/>
              <a:buNone/>
            </a:pPr>
            <a:r>
              <a:rPr lang="en-US" sz="4400" smtClean="0">
                <a:effectLst/>
                <a:latin typeface="Arial" panose="020B0604020202020204" pitchFamily="34" charset="0"/>
              </a:rPr>
              <a:t>“ÔNG TRẠNG THẢ DIỀU”</a:t>
            </a:r>
            <a:endParaRPr lang="en-US" sz="440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85800" y="3124200"/>
            <a:ext cx="8077200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panose="020B0604020202020204" pitchFamily="34" charset="0"/>
              </a:rPr>
              <a:t>THẾ RỒI VUA MỞ KHOA THI. CHÚ BÉ THẢ DIỀU ĐỖ TRẠNG NGUYÊN. ÔNG TRẠNG KHI ẤY MỚI CÓ M</a:t>
            </a:r>
            <a:r>
              <a:rPr lang="vi-VN" sz="2800">
                <a:latin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</a:rPr>
              <a:t>ỜI BA TUỔI. ĐÓ LÀ TRẠNG NGUYÊN TRẺ NHẤT CỦA N</a:t>
            </a:r>
            <a:r>
              <a:rPr lang="vi-VN" sz="2800">
                <a:latin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</a:rPr>
              <a:t>ỚC NAM TA</a:t>
            </a:r>
            <a:endParaRPr lang="en-US" sz="2800">
              <a:latin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i="1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 build="p"/>
      <p:bldP spid="308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008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C309B1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latin typeface="Arial" panose="020B0604020202020204"/>
              </a:rPr>
              <a:t>CÓ HAI CÁCH KẾT BÀI SAU</a:t>
            </a:r>
            <a:endParaRPr lang="en-US" sz="3600" b="1" smtClean="0">
              <a:solidFill>
                <a:srgbClr val="FFFF00"/>
              </a:solidFill>
              <a:latin typeface="Arial" panose="020B0604020202020204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0" y="1371600"/>
            <a:ext cx="39624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FF00"/>
                </a:solidFill>
                <a:latin typeface="Arial" panose="020B0604020202020204" pitchFamily="34" charset="0"/>
              </a:rPr>
              <a:t>      THẾ RỒI VUA MỞ KHOA THI. CHÚ BÉ THẢ DIỀU ĐỖ TRẠNG NGUYÊN. ÔNG TRẠNG KHI ẤY MỚI CÓ M</a:t>
            </a:r>
            <a:r>
              <a:rPr lang="vi-VN" sz="2000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>
                <a:solidFill>
                  <a:srgbClr val="FFFF00"/>
                </a:solidFill>
                <a:latin typeface="Arial" panose="020B0604020202020204" pitchFamily="34" charset="0"/>
              </a:rPr>
              <a:t>ỜI BA TUỔI. ĐÓ LÀ TRẠNG NGUYÊN TRẺ NHẤT CỦA N</a:t>
            </a:r>
            <a:r>
              <a:rPr lang="vi-VN" sz="2000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>
                <a:solidFill>
                  <a:srgbClr val="FFFF00"/>
                </a:solidFill>
                <a:latin typeface="Arial" panose="020B0604020202020204" pitchFamily="34" charset="0"/>
              </a:rPr>
              <a:t>ỚC NAM TA.</a:t>
            </a:r>
            <a:endParaRPr lang="en-US" sz="20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800600" y="1371600"/>
            <a:ext cx="396240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      THẾ RỒI VUA MỞ KHOA THI. CHÚ BÉ THẢ DIỀU ĐỖ TRẠNG NGUYÊN. ÔNG TRẠNG KHI ẤY MỚI CÓ M</a:t>
            </a:r>
            <a:r>
              <a:rPr lang="vi-VN" sz="2000">
                <a:solidFill>
                  <a:srgbClr val="FFFFFF"/>
                </a:solidFill>
                <a:latin typeface="Arial" panose="020B0604020202020204" pitchFamily="34" charset="0"/>
              </a:rPr>
              <a:t>Ư</a:t>
            </a: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ỜI BA TUỔI. ĐÓ LÀ TRẠNG NGUYÊN TRẺ NHẤT CỦA N</a:t>
            </a:r>
            <a:r>
              <a:rPr lang="vi-VN" sz="2000">
                <a:solidFill>
                  <a:srgbClr val="FFFFFF"/>
                </a:solidFill>
                <a:latin typeface="Arial" panose="020B0604020202020204" pitchFamily="34" charset="0"/>
              </a:rPr>
              <a:t>Ư</a:t>
            </a: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ỚC NAM TA.</a:t>
            </a:r>
            <a:endParaRPr lang="en-US" sz="2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       CÂU CHUYỆN NÀY GIÚP EM THẤM THÍA H</a:t>
            </a:r>
            <a:r>
              <a:rPr lang="vi-VN" sz="2000">
                <a:solidFill>
                  <a:srgbClr val="FFFFFF"/>
                </a:solidFill>
                <a:latin typeface="Arial" panose="020B0604020202020204" pitchFamily="34" charset="0"/>
              </a:rPr>
              <a:t>Ơ</a:t>
            </a: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N LỜI KHUYÊN CỦA NG</a:t>
            </a:r>
            <a:r>
              <a:rPr lang="vi-VN" sz="2000">
                <a:solidFill>
                  <a:srgbClr val="FFFFFF"/>
                </a:solidFill>
                <a:latin typeface="Arial" panose="020B0604020202020204" pitchFamily="34" charset="0"/>
              </a:rPr>
              <a:t>Ư</a:t>
            </a: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ỜI X</a:t>
            </a:r>
            <a:r>
              <a:rPr lang="vi-VN" sz="2000">
                <a:solidFill>
                  <a:srgbClr val="FFFFFF"/>
                </a:solidFill>
                <a:latin typeface="Arial" panose="020B0604020202020204" pitchFamily="34" charset="0"/>
              </a:rPr>
              <a:t>Ư</a:t>
            </a: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A: “ CÓ CHÍ THÌ NÊN”. AI NỖ LỰC V</a:t>
            </a:r>
            <a:r>
              <a:rPr lang="vi-VN" sz="2000">
                <a:solidFill>
                  <a:srgbClr val="FFFFFF"/>
                </a:solidFill>
                <a:latin typeface="Arial" panose="020B0604020202020204" pitchFamily="34" charset="0"/>
              </a:rPr>
              <a:t>ƯƠ</a:t>
            </a: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N LÊN, NG</a:t>
            </a:r>
            <a:r>
              <a:rPr lang="vi-VN" sz="2000">
                <a:solidFill>
                  <a:srgbClr val="FFFFFF"/>
                </a:solidFill>
                <a:latin typeface="Arial" panose="020B0604020202020204" pitchFamily="34" charset="0"/>
              </a:rPr>
              <a:t>Ư</a:t>
            </a: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ỜI ẤY SẼ ĐẠT Đ</a:t>
            </a:r>
            <a:r>
              <a:rPr lang="vi-VN" sz="2000">
                <a:solidFill>
                  <a:srgbClr val="FFFFFF"/>
                </a:solidFill>
                <a:latin typeface="Arial" panose="020B0604020202020204" pitchFamily="34" charset="0"/>
              </a:rPr>
              <a:t>Ư</a:t>
            </a:r>
            <a:r>
              <a:rPr lang="en-US" sz="2000">
                <a:solidFill>
                  <a:srgbClr val="FFFFFF"/>
                </a:solidFill>
                <a:latin typeface="Arial" panose="020B0604020202020204" pitchFamily="34" charset="0"/>
              </a:rPr>
              <a:t>ỢC ĐIỀU MÌNH MONG MUỐN.</a:t>
            </a:r>
            <a:endParaRPr lang="en-US" sz="20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710113" y="1447800"/>
            <a:ext cx="0" cy="5105400"/>
          </a:xfrm>
          <a:prstGeom prst="line">
            <a:avLst/>
          </a:prstGeom>
          <a:noFill/>
          <a:ln w="38100" cap="sq">
            <a:pattFill prst="trellis">
              <a:fgClr>
                <a:srgbClr val="FF0066"/>
              </a:fgClr>
              <a:bgClr>
                <a:srgbClr val="FFFFFF"/>
              </a:bgClr>
            </a:patt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" y="5791200"/>
            <a:ext cx="4343400" cy="685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333300"/>
                </a:solidFill>
                <a:latin typeface="Arial" panose="020B0604020202020204" pitchFamily="34" charset="0"/>
              </a:rPr>
              <a:t>KẾT BÀI KHÔNG MỞ RỘNG</a:t>
            </a:r>
            <a:endParaRPr lang="en-US" b="1" i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876800" y="5776913"/>
            <a:ext cx="4114800" cy="685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333300"/>
                </a:solidFill>
                <a:latin typeface="Arial" panose="020B0604020202020204" pitchFamily="34" charset="0"/>
              </a:rPr>
              <a:t>KẾT BÀI MỞ RỘNG</a:t>
            </a:r>
            <a:endParaRPr lang="en-US" b="1" i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utoUpdateAnimBg="0"/>
      <p:bldP spid="6151" grpId="0" autoUpdateAnimBg="0"/>
      <p:bldP spid="6152" grpId="0" animBg="1"/>
      <p:bldP spid="6153" grpId="0" animBg="1" autoUpdateAnimBg="0"/>
      <p:bldP spid="615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1981200"/>
            <a:ext cx="57150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2800">
                <a:solidFill>
                  <a:schemeClr val="bg2"/>
                </a:solidFill>
                <a:latin typeface="Arial" panose="020B0604020202020204" pitchFamily="34" charset="0"/>
              </a:rPr>
              <a:t>CÓ HAI CÁCH KẾT BÀI:</a:t>
            </a:r>
            <a:endParaRPr lang="en-US" sz="2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85800" y="3063875"/>
            <a:ext cx="71628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</a:rPr>
              <a:t>KẾT BÀI MỞ RỘNG: NÊU Ý NGHĨA HOẶC Đ</a:t>
            </a:r>
            <a:r>
              <a:rPr lang="vi-VN">
                <a:solidFill>
                  <a:schemeClr val="bg2"/>
                </a:solidFill>
                <a:latin typeface="Arial" panose="020B0604020202020204" pitchFamily="34" charset="0"/>
              </a:rPr>
              <a:t>Ư</a:t>
            </a:r>
            <a:r>
              <a:rPr lang="en-US">
                <a:solidFill>
                  <a:schemeClr val="bg2"/>
                </a:solidFill>
                <a:latin typeface="Arial" panose="020B0604020202020204" pitchFamily="34" charset="0"/>
              </a:rPr>
              <a:t>A RA LỜI BÌNH LUẬN VỀ CÂU CHUYỆN.</a:t>
            </a:r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85800" y="4298950"/>
            <a:ext cx="74676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panose="020B0604020202020204" pitchFamily="34" charset="0"/>
              </a:rPr>
              <a:t>2.    </a:t>
            </a:r>
            <a:r>
              <a:rPr lang="en-US">
                <a:solidFill>
                  <a:schemeClr val="bg2"/>
                </a:solidFill>
                <a:latin typeface="Arial" panose="020B0604020202020204" pitchFamily="34" charset="0"/>
              </a:rPr>
              <a:t>KẾT BÀI KHÔNG MỞ RỘNG CHỈ CHO BIẾT KẾT CỤC CỦA CÂU CHUYỆN. KHÔNG BÌNH LUẬN GÌ THÊM.</a:t>
            </a:r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2209800" y="304800"/>
            <a:ext cx="4724400" cy="1600200"/>
          </a:xfrm>
          <a:prstGeom prst="ellipseRibbon2">
            <a:avLst>
              <a:gd name="adj1" fmla="val 31546"/>
              <a:gd name="adj2" fmla="val 48120"/>
              <a:gd name="adj3" fmla="val 13292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C309B1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accent2"/>
                </a:solidFill>
                <a:latin typeface="Arial" panose="020B0604020202020204"/>
              </a:rPr>
              <a:t>GHI NHỚ</a:t>
            </a:r>
            <a:endParaRPr lang="en-US" sz="3600" b="1" smtClean="0">
              <a:solidFill>
                <a:schemeClr val="accent2"/>
              </a:solidFill>
              <a:latin typeface="Arial" panose="020B0604020202020204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200" grpId="0" autoUpdateAnimBg="0"/>
      <p:bldP spid="8201" grpId="0" autoUpdateAnimBg="0"/>
      <p:bldP spid="8202" grpId="0" animBg="1" autoUpdateAnimBg="0"/>
      <p:bldP spid="82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008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C309B1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latin typeface="Arial" panose="020B0604020202020204"/>
              </a:rPr>
              <a:t>LUYỆN TẬP</a:t>
            </a:r>
            <a:endParaRPr lang="en-US" sz="3600" b="1" smtClean="0">
              <a:solidFill>
                <a:srgbClr val="FFFF00"/>
              </a:solidFill>
              <a:latin typeface="Arial" panose="020B0604020202020204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3276600"/>
            <a:ext cx="7696200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Arial" panose="020B0604020202020204" pitchFamily="34" charset="0"/>
              </a:rPr>
              <a:t>SAU ĐÂY LÀ MỘT SỐ KẾT BÀI CỦA CHUYỆN RÙA VÀ THỎ. EM HÃY CHO BIẾT ĐÓ LÀ NHỮNG KẾT BÀI THEO CÁCH NÀO.</a:t>
            </a:r>
            <a:endParaRPr lang="en-US" sz="2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810000" y="1843088"/>
            <a:ext cx="14478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Arial" panose="020B0604020202020204" pitchFamily="34" charset="0"/>
              </a:rPr>
              <a:t>BÀI 1:</a:t>
            </a:r>
            <a:endParaRPr lang="en-US" sz="2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a. Lúc sực nhớ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ến cuộc thi, ngẩng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ầu lên, thỏ thấy rùa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ã gần tới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ích, bèn vắt chân lên cổ mà chạy. Nh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ng muộn mất rồi. Rùa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ã tới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ích tr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ớc nó.</a:t>
            </a:r>
            <a:endParaRPr lang="en-US" b="1" i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09600" y="1555750"/>
            <a:ext cx="71628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b. Câu chuyện Rùa và thỏ là lời nhắc nhở nghiêm khắc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ối với những ai hay ỷ vào sức mình mà chủ quan, biếng nhác.</a:t>
            </a:r>
            <a:endParaRPr lang="en-US" b="1" i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9600" y="2819400"/>
            <a:ext cx="80772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c. Đó là toàn bộ câu chuyện chú thỏ hợm hĩnh phải nếm mùi thất bại tr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ớc anh rùa có quyết tâm cao.</a:t>
            </a:r>
            <a:endParaRPr lang="en-US" b="1" i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09600" y="3841750"/>
            <a:ext cx="68580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d. Nghe xong câu chuyện cô giáo kể, ai cũng tự nhủ: Không bao giờ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ợc l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ơ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 là trong học tập và rèn luyện bản thân.</a:t>
            </a:r>
            <a:endParaRPr lang="en-US" b="1" i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9600" y="5137150"/>
            <a:ext cx="77724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e. Cho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ến bây giờ, mỗi khi nhờ lại chuyện chạy thi với rùa, tôi vẫn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ỏ mặt vì xấu hổ. Mong sao 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đ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ừng mắc bệnh chủ quan, hợm hĩnh nh</a:t>
            </a:r>
            <a:r>
              <a:rPr lang="vi-VN" b="1" i="1">
                <a:solidFill>
                  <a:srgbClr val="FFFF66"/>
                </a:solidFill>
                <a:latin typeface="Arial" panose="020B0604020202020204" pitchFamily="34" charset="0"/>
              </a:rPr>
              <a:t>ư</a:t>
            </a:r>
            <a:r>
              <a:rPr lang="en-US" b="1" i="1">
                <a:solidFill>
                  <a:srgbClr val="FFFF66"/>
                </a:solidFill>
                <a:latin typeface="Arial" panose="020B0604020202020204" pitchFamily="34" charset="0"/>
              </a:rPr>
              <a:t> thỏ tôi ngày nào.</a:t>
            </a:r>
            <a:endParaRPr lang="en-US" b="1" i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410200" y="1143000"/>
            <a:ext cx="3429000" cy="457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 b="1">
                <a:solidFill>
                  <a:srgbClr val="333300"/>
                </a:solidFill>
                <a:latin typeface="Arial" panose="020B0604020202020204" pitchFamily="34" charset="0"/>
              </a:rPr>
              <a:t>KẾT BÀI KHÔNG MỞ RỘNG</a:t>
            </a:r>
            <a:endParaRPr lang="en-US" sz="1800" b="1" i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324600" y="2438400"/>
            <a:ext cx="2514600" cy="39528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 b="1">
                <a:solidFill>
                  <a:srgbClr val="333300"/>
                </a:solidFill>
                <a:latin typeface="Arial" panose="020B0604020202020204" pitchFamily="34" charset="0"/>
              </a:rPr>
              <a:t>KẾT BÀI MỞ RỘNG</a:t>
            </a:r>
            <a:endParaRPr lang="en-US" sz="1800" b="1" i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324600" y="3262313"/>
            <a:ext cx="2514600" cy="3952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 b="1">
                <a:solidFill>
                  <a:srgbClr val="333300"/>
                </a:solidFill>
                <a:latin typeface="Arial" panose="020B0604020202020204" pitchFamily="34" charset="0"/>
              </a:rPr>
              <a:t>KẾT BÀI MỞ RỘNG</a:t>
            </a:r>
            <a:endParaRPr lang="en-US" sz="1800" b="1" i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324600" y="4648200"/>
            <a:ext cx="2514600" cy="39528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 b="1">
                <a:solidFill>
                  <a:srgbClr val="333300"/>
                </a:solidFill>
                <a:latin typeface="Arial" panose="020B0604020202020204" pitchFamily="34" charset="0"/>
              </a:rPr>
              <a:t>KẾT BÀI MỞ RỘNG</a:t>
            </a:r>
            <a:endParaRPr lang="en-US" sz="1800" b="1" i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6324600" y="5929313"/>
            <a:ext cx="2514600" cy="3952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 b="1">
                <a:solidFill>
                  <a:srgbClr val="333300"/>
                </a:solidFill>
                <a:latin typeface="Arial" panose="020B0604020202020204" pitchFamily="34" charset="0"/>
              </a:rPr>
              <a:t>KẾT BÀI MỞ RỘNG</a:t>
            </a:r>
            <a:endParaRPr lang="en-US" sz="1800" b="1" i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0" grpId="0" autoUpdateAnimBg="0"/>
      <p:bldP spid="11271" grpId="0" autoUpdateAnimBg="0"/>
      <p:bldP spid="11273" grpId="0" autoUpdateAnimBg="0"/>
      <p:bldP spid="11274" grpId="0" autoUpdateAnimBg="0"/>
      <p:bldP spid="11275" grpId="0" animBg="1" autoUpdateAnimBg="0"/>
      <p:bldP spid="11276" grpId="0" animBg="1" autoUpdateAnimBg="0" rev="1"/>
      <p:bldP spid="11277" grpId="0" animBg="1" autoUpdateAnimBg="0"/>
      <p:bldP spid="11278" grpId="0" animBg="1" autoUpdateAnimBg="0" rev="1"/>
      <p:bldP spid="11279" grpId="0" animBg="1" autoUpdateAnimBg="0" rev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008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C309B1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latin typeface="Arial" panose="020B0604020202020204"/>
              </a:rPr>
              <a:t>LUYỆN TẬP</a:t>
            </a:r>
            <a:endParaRPr lang="en-US" sz="3600" b="1" smtClean="0">
              <a:solidFill>
                <a:srgbClr val="FFFF00"/>
              </a:solidFill>
              <a:latin typeface="Arial" panose="020B0604020202020204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2438400"/>
            <a:ext cx="80010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Arial" panose="020B0604020202020204" pitchFamily="34" charset="0"/>
              </a:rPr>
              <a:t>TÌM PHẦN KẾT BÀI VÀ CHO BIẾT KẾT BÀI THEO CÁCH NÀO CỦA NHỮNG CHUYỆN SAU:</a:t>
            </a:r>
            <a:endParaRPr lang="en-US" sz="2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0" y="1600200"/>
            <a:ext cx="1447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Arial" panose="020B0604020202020204" pitchFamily="34" charset="0"/>
              </a:rPr>
              <a:t>BÀI 2:</a:t>
            </a:r>
            <a:endParaRPr lang="en-US" sz="2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4191000"/>
            <a:ext cx="6858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chemeClr val="bg2"/>
                </a:solidFill>
                <a:latin typeface="Arial" panose="020B0604020202020204" pitchFamily="34" charset="0"/>
              </a:rPr>
              <a:t>1. Một ng</a:t>
            </a:r>
            <a:r>
              <a:rPr lang="vi-VN" sz="3600" b="1" i="1">
                <a:solidFill>
                  <a:schemeClr val="bg2"/>
                </a:solidFill>
                <a:latin typeface="Arial" panose="020B0604020202020204" pitchFamily="34" charset="0"/>
              </a:rPr>
              <a:t>ư</a:t>
            </a:r>
            <a:r>
              <a:rPr lang="en-US" sz="3600" b="1" i="1">
                <a:solidFill>
                  <a:schemeClr val="bg2"/>
                </a:solidFill>
                <a:latin typeface="Arial" panose="020B0604020202020204" pitchFamily="34" charset="0"/>
              </a:rPr>
              <a:t>ời chính trực</a:t>
            </a:r>
            <a:endParaRPr lang="en-US" sz="3600" b="1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5181600"/>
            <a:ext cx="678180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chemeClr val="bg2"/>
                </a:solidFill>
                <a:latin typeface="Arial" panose="020B0604020202020204" pitchFamily="34" charset="0"/>
              </a:rPr>
              <a:t>2. Nỗi dằn vặt của An-</a:t>
            </a:r>
            <a:r>
              <a:rPr lang="vi-VN" sz="3600" b="1" i="1">
                <a:solidFill>
                  <a:schemeClr val="bg2"/>
                </a:solidFill>
                <a:latin typeface="Arial" panose="020B0604020202020204" pitchFamily="34" charset="0"/>
              </a:rPr>
              <a:t>đ</a:t>
            </a:r>
            <a:r>
              <a:rPr lang="en-US" sz="3600" b="1" i="1">
                <a:solidFill>
                  <a:schemeClr val="bg2"/>
                </a:solidFill>
                <a:latin typeface="Arial" panose="020B0604020202020204" pitchFamily="34" charset="0"/>
              </a:rPr>
              <a:t>rây-ca</a:t>
            </a:r>
            <a:endParaRPr lang="en-US" sz="3600" b="1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3" grpId="0" autoUpdateAnimBg="0"/>
      <p:bldP spid="12294" grpId="0" autoUpdateAnimBg="0"/>
    </p:bld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0</TotalTime>
  <Words>2852</Words>
  <Application>WPS Presentation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Calibri</vt:lpstr>
      <vt:lpstr>Trebuchet MS</vt:lpstr>
      <vt:lpstr>Blue Diagonal</vt:lpstr>
      <vt:lpstr>PowerPoint 演示文稿</vt:lpstr>
      <vt:lpstr>PowerPoint 演示文稿</vt:lpstr>
      <vt:lpstr>TẬP LÀM VĂN</vt:lpstr>
      <vt:lpstr>KẾT BÀI TRONG CHUYỆN: </vt:lpstr>
      <vt:lpstr>CÓ HAI CÁCH KẾT BÀI SAU</vt:lpstr>
      <vt:lpstr>GHI NHỚ</vt:lpstr>
      <vt:lpstr>LUYỆN TẬP</vt:lpstr>
      <vt:lpstr>PowerPoint 演示文稿</vt:lpstr>
      <vt:lpstr>LUYỆN TẬP</vt:lpstr>
      <vt:lpstr>PowerPoint 演示文稿</vt:lpstr>
      <vt:lpstr>LUYỆN TẬP</vt:lpstr>
      <vt:lpstr>Em hãy chọn biểu tượng thể hiện mức độ yêu thích bài học của em: </vt:lpstr>
      <vt:lpstr>PowerPoint 演示文稿</vt:lpstr>
    </vt:vector>
  </TitlesOfParts>
  <Company>NNT Groups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toµn giao th«ng</dc:title>
  <dc:creator>NNT</dc:creator>
  <cp:lastModifiedBy>HP</cp:lastModifiedBy>
  <cp:revision>15</cp:revision>
  <dcterms:created xsi:type="dcterms:W3CDTF">2007-11-08T16:01:00Z</dcterms:created>
  <dcterms:modified xsi:type="dcterms:W3CDTF">2021-12-03T15:29:56Z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0D1927C11C844E9290BDBAEF2CA848F1</vt:lpwstr>
  </property>
  <property fmtid="{D5CDD505-2E9C-101B-9397-08002B2CF9AE}" pid="3" name="KSOProductBuildVer">
    <vt:lpwstr>1033-11.2.0.10382</vt:lpwstr>
  </property>
</Properties>
</file>